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iOC/OeJt1R0a0wNO/V4zPNdLKF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15E94B-3792-4254-BF00-47383AFFB778}">
  <a:tblStyle styleId="{C715E94B-3792-4254-BF00-47383AFFB77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5E7"/>
          </a:solidFill>
        </a:fill>
      </a:tcStyle>
    </a:wholeTbl>
    <a:band1H>
      <a:tcTxStyle/>
      <a:tcStyle>
        <a:fill>
          <a:solidFill>
            <a:srgbClr val="FFEBCB"/>
          </a:solidFill>
        </a:fill>
      </a:tcStyle>
    </a:band1H>
    <a:band2H>
      <a:tcTxStyle/>
    </a:band2H>
    <a:band1V>
      <a:tcTxStyle/>
      <a:tcStyle>
        <a:fill>
          <a:solidFill>
            <a:srgbClr val="FFEBCB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rgbClr val="FFFFFF"/>
      </a:tcTxStyle>
      <a:tcStyle>
        <a:fill>
          <a:solidFill>
            <a:srgbClr val="FFC72C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fill>
          <a:solidFill>
            <a:srgbClr val="FFC72C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C72C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C72C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53e06400b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53e06400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53e06400b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53e06400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53e06400b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953e06400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screenshot of a computer&#10;&#10;Description automatically generated" id="11" name="Google Shape;11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6330" y="-43882"/>
            <a:ext cx="12328072" cy="69345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/>
          <p:nvPr/>
        </p:nvSpPr>
        <p:spPr>
          <a:xfrm>
            <a:off x="4944684" y="291366"/>
            <a:ext cx="453489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Quality Refresher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725" y="1289513"/>
            <a:ext cx="4876800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4468837" y="258118"/>
            <a:ext cx="6096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Troubleshooting</a:t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3457475" y="1409725"/>
            <a:ext cx="4013100" cy="5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use 2 tools for troubleshooting: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3383500" y="2574175"/>
            <a:ext cx="4013100" cy="5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ITT</a:t>
            </a:r>
            <a:b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Intelligent Troubleshooting Tool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3383500" y="3965000"/>
            <a:ext cx="4013100" cy="5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MT</a:t>
            </a:r>
            <a:b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Modem Troubleshooter 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57476" y="3287041"/>
            <a:ext cx="2569484" cy="407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jkozlows\AppData\Local\Temp\SNAGHTML2c496f.PNG" id="96" name="Google Shape;96;p2"/>
          <p:cNvPicPr preferRelativeResize="0"/>
          <p:nvPr/>
        </p:nvPicPr>
        <p:blipFill rotWithShape="1">
          <a:blip r:embed="rId4">
            <a:alphaModFix/>
          </a:blip>
          <a:srcRect b="0" l="71091" r="12588" t="95904"/>
          <a:stretch/>
        </p:blipFill>
        <p:spPr>
          <a:xfrm>
            <a:off x="3297925" y="4809800"/>
            <a:ext cx="2888573" cy="4076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/>
          <p:nvPr/>
        </p:nvSpPr>
        <p:spPr>
          <a:xfrm>
            <a:off x="6384475" y="4539500"/>
            <a:ext cx="2569500" cy="812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We use it for</a:t>
            </a:r>
            <a:endParaRPr b="1" sz="1700"/>
          </a:p>
        </p:txBody>
      </p:sp>
      <p:sp>
        <p:nvSpPr>
          <p:cNvPr id="98" name="Google Shape;98;p2"/>
          <p:cNvSpPr/>
          <p:nvPr/>
        </p:nvSpPr>
        <p:spPr>
          <a:xfrm>
            <a:off x="6384475" y="3237075"/>
            <a:ext cx="2569500" cy="812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We use it for</a:t>
            </a:r>
            <a:endParaRPr b="1" sz="1700"/>
          </a:p>
        </p:txBody>
      </p:sp>
      <p:sp>
        <p:nvSpPr>
          <p:cNvPr id="99" name="Google Shape;99;p2"/>
          <p:cNvSpPr/>
          <p:nvPr/>
        </p:nvSpPr>
        <p:spPr>
          <a:xfrm>
            <a:off x="9407375" y="3287050"/>
            <a:ext cx="2404500" cy="957600"/>
          </a:xfrm>
          <a:prstGeom prst="wave">
            <a:avLst>
              <a:gd fmla="val 125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TV and Remote</a:t>
            </a:r>
            <a:endParaRPr sz="2000"/>
          </a:p>
        </p:txBody>
      </p:sp>
      <p:sp>
        <p:nvSpPr>
          <p:cNvPr id="100" name="Google Shape;100;p2"/>
          <p:cNvSpPr/>
          <p:nvPr/>
        </p:nvSpPr>
        <p:spPr>
          <a:xfrm>
            <a:off x="9407375" y="4534825"/>
            <a:ext cx="2404500" cy="957600"/>
          </a:xfrm>
          <a:prstGeom prst="wave">
            <a:avLst>
              <a:gd fmla="val 125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Internet </a:t>
            </a:r>
            <a:r>
              <a:rPr lang="en-US" sz="2000"/>
              <a:t>and voice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53e06400b_0_9"/>
          <p:cNvSpPr txBox="1"/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Before troubleshooting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6" name="Google Shape;106;g953e06400b_0_9"/>
          <p:cNvSpPr txBox="1"/>
          <p:nvPr>
            <p:ph idx="1" type="body"/>
          </p:nvPr>
        </p:nvSpPr>
        <p:spPr>
          <a:xfrm>
            <a:off x="225625" y="1785675"/>
            <a:ext cx="18252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You must verify the dashboard and outage board to confirm there are no outages in the member’s area.</a:t>
            </a:r>
            <a:endParaRPr/>
          </a:p>
        </p:txBody>
      </p:sp>
      <p:pic>
        <p:nvPicPr>
          <p:cNvPr id="107" name="Google Shape;107;g953e06400b_0_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2320" y="1087250"/>
            <a:ext cx="5164350" cy="191399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953e06400b_0_9"/>
          <p:cNvSpPr/>
          <p:nvPr/>
        </p:nvSpPr>
        <p:spPr>
          <a:xfrm>
            <a:off x="7590625" y="1087250"/>
            <a:ext cx="4409400" cy="27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rgbClr val="FFFFFF"/>
                </a:solidFill>
              </a:rPr>
              <a:t>On the Dash Board</a:t>
            </a:r>
            <a:endParaRPr b="1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Reading the Status Lights</a:t>
            </a:r>
            <a:endParaRPr sz="1900">
              <a:solidFill>
                <a:srgbClr val="FFFFFF"/>
              </a:solidFill>
            </a:endParaRPr>
          </a:p>
          <a:p>
            <a:pPr indent="-288927" lvl="0" marL="257177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700"/>
              <a:buFont typeface="Arial"/>
              <a:buChar char="•"/>
            </a:pPr>
            <a:r>
              <a:rPr b="1" lang="en-US" sz="17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Green </a:t>
            </a:r>
            <a:r>
              <a:rPr b="1" lang="en-US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– all devices under that category are with in </a:t>
            </a:r>
            <a:r>
              <a:rPr b="1" lang="en-US" sz="1700">
                <a:solidFill>
                  <a:srgbClr val="FFFFFF"/>
                </a:solidFill>
              </a:rPr>
              <a:t>good condition</a:t>
            </a:r>
            <a:endParaRPr sz="1900">
              <a:solidFill>
                <a:srgbClr val="FFFFFF"/>
              </a:solidFill>
            </a:endParaRPr>
          </a:p>
          <a:p>
            <a:pPr indent="-288927" lvl="0" marL="257177" marR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700"/>
              <a:buFont typeface="Arial"/>
              <a:buChar char="•"/>
            </a:pPr>
            <a:r>
              <a:rPr b="1" lang="en-US" sz="170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Yellow </a:t>
            </a:r>
            <a:r>
              <a:rPr b="1" lang="en-US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–  means at least one device in that category is offline or out of range </a:t>
            </a:r>
            <a:endParaRPr sz="1900">
              <a:solidFill>
                <a:srgbClr val="FFFFFF"/>
              </a:solidFill>
            </a:endParaRPr>
          </a:p>
          <a:p>
            <a:pPr indent="-288927" lvl="0" marL="257177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700"/>
              <a:buFont typeface="Arial"/>
              <a:buChar char="•"/>
            </a:pPr>
            <a:r>
              <a:rPr b="1" lang="en-US" sz="1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 </a:t>
            </a:r>
            <a:r>
              <a:rPr b="1" lang="en-US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– all devices of that category are offline</a:t>
            </a:r>
            <a:endParaRPr sz="1900">
              <a:solidFill>
                <a:srgbClr val="FFFFFF"/>
              </a:solidFill>
            </a:endParaRPr>
          </a:p>
        </p:txBody>
      </p:sp>
      <p:sp>
        <p:nvSpPr>
          <p:cNvPr id="109" name="Google Shape;109;g953e06400b_0_9"/>
          <p:cNvSpPr/>
          <p:nvPr/>
        </p:nvSpPr>
        <p:spPr>
          <a:xfrm>
            <a:off x="2050825" y="3129350"/>
            <a:ext cx="1251900" cy="14115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/>
              <a:t>Next</a:t>
            </a:r>
            <a:endParaRPr b="1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53e06400b_0_17"/>
          <p:cNvSpPr txBox="1"/>
          <p:nvPr>
            <p:ph type="title"/>
          </p:nvPr>
        </p:nvSpPr>
        <p:spPr>
          <a:xfrm>
            <a:off x="3102750" y="365125"/>
            <a:ext cx="82509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If there is an outage...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g953e06400b_0_17"/>
          <p:cNvSpPr txBox="1"/>
          <p:nvPr>
            <p:ph idx="1" type="body"/>
          </p:nvPr>
        </p:nvSpPr>
        <p:spPr>
          <a:xfrm>
            <a:off x="0" y="1825625"/>
            <a:ext cx="22647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Apologize and </a:t>
            </a:r>
            <a:r>
              <a:rPr lang="en-US"/>
              <a:t>assure</a:t>
            </a:r>
            <a:r>
              <a:rPr lang="en-US"/>
              <a:t> </a:t>
            </a:r>
            <a:r>
              <a:rPr lang="en-US"/>
              <a:t>the</a:t>
            </a:r>
            <a:r>
              <a:rPr lang="en-US"/>
              <a:t> customer we are working on it. Document on your notes using the CTSID’s or outage number</a:t>
            </a:r>
            <a:endParaRPr/>
          </a:p>
        </p:txBody>
      </p:sp>
      <p:pic>
        <p:nvPicPr>
          <p:cNvPr id="116" name="Google Shape;116;g953e06400b_0_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88925" y="2657517"/>
            <a:ext cx="6312024" cy="2339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953e06400b_0_17"/>
          <p:cNvPicPr preferRelativeResize="0"/>
          <p:nvPr/>
        </p:nvPicPr>
        <p:blipFill rotWithShape="1">
          <a:blip r:embed="rId4">
            <a:alphaModFix/>
          </a:blip>
          <a:srcRect b="0" l="0" r="33634" t="0"/>
          <a:stretch/>
        </p:blipFill>
        <p:spPr>
          <a:xfrm>
            <a:off x="5608273" y="3827010"/>
            <a:ext cx="2890379" cy="2341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953e06400b_0_17"/>
          <p:cNvCxnSpPr/>
          <p:nvPr/>
        </p:nvCxnSpPr>
        <p:spPr>
          <a:xfrm flipH="1">
            <a:off x="5117082" y="2470959"/>
            <a:ext cx="1166700" cy="9432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119" name="Google Shape;119;g953e06400b_0_17"/>
          <p:cNvCxnSpPr/>
          <p:nvPr/>
        </p:nvCxnSpPr>
        <p:spPr>
          <a:xfrm flipH="1">
            <a:off x="6016182" y="2470960"/>
            <a:ext cx="267600" cy="15204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120" name="Google Shape;120;g953e06400b_0_17"/>
          <p:cNvSpPr txBox="1"/>
          <p:nvPr/>
        </p:nvSpPr>
        <p:spPr>
          <a:xfrm>
            <a:off x="4282181" y="1548975"/>
            <a:ext cx="4003200" cy="8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Fast Detect Message</a:t>
            </a:r>
            <a:endParaRPr sz="1600">
              <a:solidFill>
                <a:srgbClr val="FFFFFF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High chance customer is not impacted</a:t>
            </a:r>
            <a:endParaRPr sz="1600">
              <a:solidFill>
                <a:srgbClr val="FFFFFF"/>
              </a:solidFill>
            </a:endParaRPr>
          </a:p>
        </p:txBody>
      </p:sp>
      <p:cxnSp>
        <p:nvCxnSpPr>
          <p:cNvPr id="121" name="Google Shape;121;g953e06400b_0_17"/>
          <p:cNvCxnSpPr/>
          <p:nvPr/>
        </p:nvCxnSpPr>
        <p:spPr>
          <a:xfrm flipH="1" rot="10800000">
            <a:off x="4695279" y="5368727"/>
            <a:ext cx="1508100" cy="3855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122" name="Google Shape;122;g953e06400b_0_17"/>
          <p:cNvCxnSpPr/>
          <p:nvPr/>
        </p:nvCxnSpPr>
        <p:spPr>
          <a:xfrm>
            <a:off x="4695279" y="5788552"/>
            <a:ext cx="1611900" cy="2679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123" name="Google Shape;123;g953e06400b_0_17"/>
          <p:cNvSpPr txBox="1"/>
          <p:nvPr/>
        </p:nvSpPr>
        <p:spPr>
          <a:xfrm>
            <a:off x="3488925" y="5305087"/>
            <a:ext cx="1262700" cy="8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CTSID’s are now clickable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953e06400b_0_30"/>
          <p:cNvSpPr txBox="1"/>
          <p:nvPr>
            <p:ph type="title"/>
          </p:nvPr>
        </p:nvSpPr>
        <p:spPr>
          <a:xfrm>
            <a:off x="3156000" y="298550"/>
            <a:ext cx="81978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If there are no outages...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9" name="Google Shape;129;g953e06400b_0_30"/>
          <p:cNvSpPr txBox="1"/>
          <p:nvPr>
            <p:ph idx="1" type="body"/>
          </p:nvPr>
        </p:nvSpPr>
        <p:spPr>
          <a:xfrm>
            <a:off x="159025" y="1878875"/>
            <a:ext cx="21180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Proceed to troubleshoot</a:t>
            </a:r>
            <a:endParaRPr/>
          </a:p>
        </p:txBody>
      </p:sp>
      <p:graphicFrame>
        <p:nvGraphicFramePr>
          <p:cNvPr id="130" name="Google Shape;130;g953e06400b_0_30"/>
          <p:cNvGraphicFramePr/>
          <p:nvPr/>
        </p:nvGraphicFramePr>
        <p:xfrm>
          <a:off x="3382750" y="162423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{C715E94B-3792-4254-BF00-47383AFFB778}</a:tableStyleId>
              </a:tblPr>
              <a:tblGrid>
                <a:gridCol w="5992175"/>
              </a:tblGrid>
              <a:tr h="3895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Three Troubleshooting Questions</a:t>
                      </a:r>
                      <a:endParaRPr/>
                    </a:p>
                  </a:txBody>
                  <a:tcPr marT="34300" marB="34300" marR="68575" marL="68575" anchor="ctr">
                    <a:solidFill>
                      <a:srgbClr val="3C78D8"/>
                    </a:solidFill>
                  </a:tcPr>
                </a:tc>
              </a:tr>
              <a:tr h="513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1. What type of modem does the customer have?</a:t>
                      </a:r>
                      <a:endParaRPr b="1"/>
                    </a:p>
                  </a:txBody>
                  <a:tcPr marT="34300" marB="34300" marR="68575" marL="68575" anchor="ctr">
                    <a:solidFill>
                      <a:srgbClr val="3C78D8"/>
                    </a:solidFill>
                  </a:tcPr>
                </a:tc>
              </a:tr>
              <a:tr h="513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2. What are lights doing on this modem?</a:t>
                      </a:r>
                      <a:endParaRPr b="1"/>
                    </a:p>
                  </a:txBody>
                  <a:tcPr marT="34300" marB="34300" marR="68575" marL="68575" anchor="ctr">
                    <a:solidFill>
                      <a:srgbClr val="3C78D8"/>
                    </a:solidFill>
                  </a:tcPr>
                </a:tc>
              </a:tr>
              <a:tr h="513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00" u="none" cap="none" strike="noStrike"/>
                        <a:t>3. What is the MAC address on this modem?</a:t>
                      </a:r>
                      <a:endParaRPr b="1"/>
                    </a:p>
                  </a:txBody>
                  <a:tcPr marT="34300" marB="34300" marR="68575" marL="68575" anchor="ctr">
                    <a:solidFill>
                      <a:srgbClr val="3C78D8"/>
                    </a:solidFill>
                  </a:tcPr>
                </a:tc>
              </a:tr>
            </a:tbl>
          </a:graphicData>
        </a:graphic>
      </p:graphicFrame>
      <p:sp>
        <p:nvSpPr>
          <p:cNvPr id="131" name="Google Shape;131;g953e06400b_0_30"/>
          <p:cNvSpPr/>
          <p:nvPr/>
        </p:nvSpPr>
        <p:spPr>
          <a:xfrm>
            <a:off x="2277025" y="2942950"/>
            <a:ext cx="1105800" cy="2703300"/>
          </a:xfrm>
          <a:prstGeom prst="curvedRightArrow">
            <a:avLst>
              <a:gd fmla="val 17991" name="adj1"/>
              <a:gd fmla="val 50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Run your tools</a:t>
            </a:r>
            <a:endParaRPr b="1" sz="1800">
              <a:solidFill>
                <a:srgbClr val="FFFFFF"/>
              </a:solidFill>
            </a:endParaRPr>
          </a:p>
        </p:txBody>
      </p:sp>
      <p:pic>
        <p:nvPicPr>
          <p:cNvPr id="132" name="Google Shape;132;g953e06400b_0_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3951" y="4885016"/>
            <a:ext cx="2569484" cy="407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jkozlows\AppData\Local\Temp\SNAGHTML2c496f.PNG" id="133" name="Google Shape;133;g953e06400b_0_30"/>
          <p:cNvPicPr preferRelativeResize="0"/>
          <p:nvPr/>
        </p:nvPicPr>
        <p:blipFill rotWithShape="1">
          <a:blip r:embed="rId4">
            <a:alphaModFix/>
          </a:blip>
          <a:srcRect b="0" l="71091" r="12588" t="95904"/>
          <a:stretch/>
        </p:blipFill>
        <p:spPr>
          <a:xfrm>
            <a:off x="6227550" y="5646250"/>
            <a:ext cx="2888573" cy="40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2020-07-27T14:12:33Z</dcterms:created>
  <dc:creator>Jonathan Jose</dc:creator>
</cp:coreProperties>
</file>